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04c08706d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04c08706d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04c08706d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04c08706d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04c08706d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04c08706d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04c08706d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04c08706d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04c08706d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04c08706d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04c08706d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04c08706d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04c08706d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04c08706d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04c08706d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04c08706d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04c08706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04c08706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04c08706d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04c08706d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04c08706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04c08706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04c08706d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04c08706d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04c08706d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04c08706d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04c08706d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04c08706d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04c08706d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04c08706d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04c08706d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04c08706d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04c08706d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04c08706d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04c08706d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04c08706d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04c08706d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04c08706d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04c08706d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04c08706d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04c08706d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04c08706d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4c08706d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4c08706d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04c08706d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04c08706d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04c08706d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04c08706d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04c08706d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04c08706d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04c08706d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04c08706d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04c08706d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04c08706d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04c08706d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04c08706d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04c08706d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04c08706d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04c08706d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04c08706d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4c08706d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4c08706d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04c08706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04c08706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04c08706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04c08706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04c08706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04c08706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4c08706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04c08706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04c08706d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04c08706d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4c08706d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04c08706d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1-t0XWUNpl-PB8-cseyDadYIxSyArJEx#scrollTo=kLTJmtxegqKQ" TargetMode="External"/><Relationship Id="rId4" Type="http://schemas.openxmlformats.org/officeDocument/2006/relationships/hyperlink" Target="https://github.com/gdarias1987/Datascients-Coderhouse/blob/main/Entrega2Arias.ipynb" TargetMode="External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title"/>
          </p:nvPr>
        </p:nvSpPr>
        <p:spPr>
          <a:xfrm>
            <a:off x="2844600" y="0"/>
            <a:ext cx="629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Presentación Proyecto Final</a:t>
            </a:r>
            <a:br>
              <a:rPr b="1" lang="es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33"/>
              <a:t>Utilización de Machine Learning </a:t>
            </a:r>
            <a:br>
              <a:rPr lang="es" sz="2133"/>
            </a:br>
            <a:r>
              <a:rPr lang="es" sz="2133"/>
              <a:t>para Clasificación Binaria</a:t>
            </a:r>
            <a:endParaRPr sz="2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			Presentación N°3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/>
              <a:t>Integrante: Guillermo Daniel Arias </a:t>
            </a:r>
            <a:endParaRPr sz="2022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/>
              <a:t>Fecha: 2022-01</a:t>
            </a:r>
            <a:endParaRPr sz="2022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22"/>
              <a:t>Camada: 16315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 Análisis Univariado</a:t>
            </a:r>
            <a:endParaRPr b="1"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Type 1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Se puede notar que los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pokémon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 agua y normales son los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comunes.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Type 2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puede visualizar que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del 48% de los pokemons no tienen esta clasificación secundaria. Siendo los tipo voladores los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comunes.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Generation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Se pueden visualizar 3 generaciones con mas pokemons, siendo la numero 1, 3 y 5.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Legendary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puede visualizar que la variable "target"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desbalanceada. Hay solo un %8,125 de pokemons Legendarios, siendo 65 de 800 pokemons.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415" y="1567550"/>
            <a:ext cx="1260086" cy="15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Análisis Bivariado</a:t>
            </a:r>
            <a:endParaRPr b="1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3376" y="2012613"/>
            <a:ext cx="1118274" cy="11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Matriz de Correlación</a:t>
            </a:r>
            <a:endParaRPr b="1"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487" y="1307850"/>
            <a:ext cx="4984926" cy="344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Introducción</a:t>
            </a:r>
            <a:endParaRPr b="1"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La tecnología de Machine Learning (ML) ha tomado mucha fuerza en los últimos años y ha logrado ser utilizada en múltiples escenarios para afrontar problemas. Uno de los mayores problemas que permite resolver las tecnologías de ML, es la clasificación. Las clasificaciones pueden ser binarias o de clases múltiples. Este proyecto final pretende abordar la clasificación binaria de un conjunto de datos.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350" y="0"/>
            <a:ext cx="1111650" cy="155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/>
        </p:nvSpPr>
        <p:spPr>
          <a:xfrm>
            <a:off x="1297500" y="1406100"/>
            <a:ext cx="70389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Del heatmap se desprende que no hay una que no hay una gran correlación entre los atributos de los pokemons.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pueden visualizar las correlaciones más significativas (mayor a 0.7) entre "Total" y los atributos "Special Attack", "Attack", "Special Defense".</a:t>
            </a:r>
            <a:b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graficaron las relaciones 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significativas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el 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el caso de la variable Type 1, se visualiza que hay una probabilidad de utilizar el dato para la identificación de los pokémon legendarios.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 Análisis Bivariado</a:t>
            </a:r>
            <a:endParaRPr b="1"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42697" y="393750"/>
            <a:ext cx="1489226" cy="1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Análisis Multivariado</a:t>
            </a:r>
            <a:endParaRPr b="1"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725" y="342900"/>
            <a:ext cx="1962542" cy="1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824150" y="4027775"/>
            <a:ext cx="3000000" cy="554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muestra la correlación entre Attack y Defense, ahora ampliando el análisis al clasificar por el valor "Legendary" y tamaño representa el valor de "Total".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5824150" y="4027775"/>
            <a:ext cx="3000000" cy="677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puede visualizar que los pokemons legendarios se encuentran ubicados en valores "Total" a partir de los 580. En el caso de "Attack" los valores comienzan de los 50 en adelante.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5824150" y="3740075"/>
            <a:ext cx="3000000" cy="677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esta ocasión se apertura la línea de tendencia para entender cuál es el R² para los pokemons Legendarios, notando que tiene un R² menor a los pokemons no legendarios.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5845200" y="3782200"/>
            <a:ext cx="3000000" cy="554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puede visualizar que los valores "Special Defense" que toman los pokemons legendarios varían desde 20 a casi 200. 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Notebook de Trabajo &amp; Github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Link al notebook</a:t>
            </a:r>
            <a:br>
              <a:rPr lang="es" sz="26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2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 a Github</a:t>
            </a:r>
            <a:r>
              <a:rPr lang="es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s" sz="2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 sz="2600">
                <a:latin typeface="Montserrat"/>
                <a:ea typeface="Montserrat"/>
                <a:cs typeface="Montserrat"/>
                <a:sym typeface="Montserrat"/>
              </a:rPr>
              <a:t>User: </a:t>
            </a:r>
            <a:r>
              <a:rPr b="1" lang="es" sz="2600">
                <a:latin typeface="Montserrat"/>
                <a:ea typeface="Montserrat"/>
                <a:cs typeface="Montserrat"/>
                <a:sym typeface="Montserrat"/>
              </a:rPr>
              <a:t>gdarias1987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76" y="1963075"/>
            <a:ext cx="2309652" cy="17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5845200" y="3782200"/>
            <a:ext cx="3000000" cy="5541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visualiza la correlación entre Special Attack y Special defense, clasificando los pokemons por "Legendary" y "HP" representando el tamaño.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 Exploratory Data Analysis</a:t>
            </a:r>
            <a:endParaRPr b="1"/>
          </a:p>
        </p:txBody>
      </p:sp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Tras el análisis exploratorio, se pudo determinar que no todas las variables seran utiles a fin de lograr la detección de los Pokemons Legendarios.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decide utilizar dos subgrupos de columnas para buscar cual performa mejor.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También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se propone utilizar PCA y PCA Standard.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Grupo 1: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propone utilizar las columnas "Total" y "Sp. Attack". Siendo las que tienen los mayores valores de correlación.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Grupo 2: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propone utilizar la columna "type_1" (tipo de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pokémon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) junto a las columnas "Total" y "Sp. Attack".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Grupo PCA: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propone realizar un PCA utilizando las columnas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"Total", "Sp. Atk", "Attack", "Defense","Sp. Def", "Speed"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Grupo PCA Standard: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Se propone realizar un estandarizado de las columnas para ver si performa mejor que un PCA normal.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" y="3560877"/>
            <a:ext cx="1317325" cy="13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Modelos con hiper </a:t>
            </a:r>
            <a:r>
              <a:rPr b="1" lang="es"/>
              <a:t>parámetros</a:t>
            </a:r>
            <a:r>
              <a:rPr b="1" lang="es"/>
              <a:t> standard</a:t>
            </a:r>
            <a:endParaRPr b="1"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procesaron los 4 grupos de datos utilizando los siguientes modelos de Machine Learning sin </a:t>
            </a:r>
            <a:r>
              <a:rPr lang="es"/>
              <a:t>ningún</a:t>
            </a:r>
            <a:r>
              <a:rPr lang="es"/>
              <a:t> tipo de tuneo de </a:t>
            </a:r>
            <a:r>
              <a:rPr lang="es"/>
              <a:t>hiper parámetro</a:t>
            </a:r>
            <a:r>
              <a:rPr lang="es"/>
              <a:t>: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Decistion Tree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KNN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Random Forest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Regresión Logística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Support Vector Machine - SVM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Adaboost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Gradient Boost - GBM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LightGMB</a:t>
            </a:r>
            <a:endParaRPr b="1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XGBoost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 data </a:t>
            </a:r>
            <a:r>
              <a:rPr lang="es"/>
              <a:t>será</a:t>
            </a:r>
            <a:r>
              <a:rPr lang="es"/>
              <a:t> dividida en dos grupos, de entrenamiento </a:t>
            </a:r>
            <a:r>
              <a:rPr lang="es"/>
              <a:t>(%70) </a:t>
            </a:r>
            <a:r>
              <a:rPr lang="es"/>
              <a:t>y test (%30).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los resultados obtenidos se </a:t>
            </a:r>
            <a:r>
              <a:rPr lang="es"/>
              <a:t>visualizarán</a:t>
            </a:r>
            <a:r>
              <a:rPr lang="es"/>
              <a:t> los porcentajes del grupo de Entrenamiento y de Test.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cada modelo implementado se obtendrán las métricas de Accuracy, Presition, Recall, F1.</a:t>
            </a:r>
            <a:endParaRPr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85271" y="2092400"/>
            <a:ext cx="1937150" cy="17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Conceptos</a:t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: mide el porcentaje de casos que el modelo ha acertado.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: nos da la cantidad: ¿qué porcentaje de la clase positiva hemos sido capaces de identificar?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: nos da la calidad de la predicción: ¿qué porcentaje de los que hemos dicho que son la clase positiva, en realidad lo son?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Montserrat"/>
                <a:ea typeface="Montserrat"/>
                <a:cs typeface="Montserrat"/>
                <a:sym typeface="Montserrat"/>
              </a:rPr>
              <a:t>F1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: combina Precision y Recall en una sola medida</a:t>
            </a:r>
            <a:endParaRPr sz="2200"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507625"/>
            <a:ext cx="1635875" cy="16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60"/>
              <a:t>Mejor Resultado </a:t>
            </a:r>
            <a:br>
              <a:rPr b="1" lang="es" sz="1960"/>
            </a:br>
            <a:r>
              <a:rPr b="1" lang="es" sz="1960"/>
              <a:t>Modelos con hiper parámetros standard</a:t>
            </a:r>
            <a:endParaRPr b="1" sz="1960"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75" y="1824038"/>
            <a:ext cx="382905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95427" y="1766075"/>
            <a:ext cx="1682874" cy="16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Modelos con hiper parámetros optimizados</a:t>
            </a:r>
            <a:endParaRPr b="1"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procesaron los 4 grupos de datos utilizando los siguientes modelos de Machine Learning, utilizando </a:t>
            </a:r>
            <a:r>
              <a:rPr b="1" lang="es"/>
              <a:t>GridSearchCV </a:t>
            </a:r>
            <a:r>
              <a:rPr lang="es"/>
              <a:t>como herramienta de </a:t>
            </a:r>
            <a:r>
              <a:rPr lang="es"/>
              <a:t>tuneo de hiper parámetros.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Decistion Tree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KNN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Random Forest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Regresión Logística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Support Vector Machine - SVM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Adaboost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Gradient Boost - GBM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LightGMB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XGBoost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cada modelo implementado se obtendrán las métricas de Accuracy, Presition, Recall, F1.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00" y="2345313"/>
            <a:ext cx="1355675" cy="1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60"/>
              <a:t>Mejor Resultado </a:t>
            </a:r>
            <a:br>
              <a:rPr b="1" lang="es" sz="1960"/>
            </a:br>
            <a:r>
              <a:rPr b="1" lang="es" sz="1960"/>
              <a:t>Modelos con hiper parámetros optimizados</a:t>
            </a:r>
            <a:endParaRPr b="1" sz="1960"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63" y="1824038"/>
            <a:ext cx="41052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00" y="1666003"/>
            <a:ext cx="1857950" cy="18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60"/>
              <a:t>Mejor Resultado Final Modelos </a:t>
            </a:r>
            <a:endParaRPr b="1" sz="1960"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0" y="1307850"/>
            <a:ext cx="4105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639" y="3035750"/>
            <a:ext cx="2738700" cy="1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La premisa de este </a:t>
            </a:r>
            <a:r>
              <a:rPr lang="es"/>
              <a:t>análisis</a:t>
            </a:r>
            <a:r>
              <a:rPr lang="es"/>
              <a:t> es identificar pokemons legendarios </a:t>
            </a:r>
            <a:r>
              <a:rPr lang="es"/>
              <a:t>según</a:t>
            </a:r>
            <a:r>
              <a:rPr lang="es"/>
              <a:t> los datos que contamos.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s"/>
            </a:br>
            <a:r>
              <a:rPr lang="es"/>
              <a:t>Si el problema fuese identificar la mayoría de los pokemons legendarios, se </a:t>
            </a:r>
            <a:r>
              <a:rPr lang="es"/>
              <a:t>utilizará</a:t>
            </a:r>
            <a:r>
              <a:rPr lang="es"/>
              <a:t> Recall como métrica de control.</a:t>
            </a:r>
            <a:br>
              <a:rPr lang="es"/>
            </a:br>
            <a:r>
              <a:rPr lang="es"/>
              <a:t>El mejor resultado fue obtenido fue utilizando el modelo </a:t>
            </a:r>
            <a:r>
              <a:rPr lang="es"/>
              <a:t>Árbol</a:t>
            </a:r>
            <a:r>
              <a:rPr lang="es"/>
              <a:t> de Decisión con hiperparametros tuneados y utilizando la agrupación "Grupo 1".</a:t>
            </a:r>
            <a:br>
              <a:rPr lang="es"/>
            </a:br>
            <a:r>
              <a:rPr b="1" lang="es"/>
              <a:t>El resultado obtenido es de 100% de Recall.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s"/>
            </a:br>
            <a:r>
              <a:rPr lang="es"/>
              <a:t>En cambio, si nuestra meta fuese ser acertados al clasificar legendarios, se </a:t>
            </a:r>
            <a:r>
              <a:rPr lang="es"/>
              <a:t>utilizará</a:t>
            </a:r>
            <a:r>
              <a:rPr lang="es"/>
              <a:t> la métrica de Precision como </a:t>
            </a:r>
            <a:r>
              <a:rPr lang="es"/>
              <a:t>métrica</a:t>
            </a:r>
            <a:r>
              <a:rPr lang="es"/>
              <a:t> de control.</a:t>
            </a:r>
            <a:br>
              <a:rPr lang="es"/>
            </a:br>
            <a:r>
              <a:rPr lang="es"/>
              <a:t>El mejor resultado fue obtenido fue utilizando el modelo SVM con hiperparametros standard y utilizando la agrupación "Grupo PCA".</a:t>
            </a:r>
            <a:br>
              <a:rPr lang="es"/>
            </a:br>
            <a:r>
              <a:rPr b="1" lang="es"/>
              <a:t>El resultado obtenido es de 83,33% de Precision.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br>
              <a:rPr lang="es"/>
            </a:br>
            <a:r>
              <a:rPr lang="es"/>
              <a:t>Finalmente, si el fuese importante tanto la Precisión como el Recall, se podría considerar la </a:t>
            </a:r>
            <a:r>
              <a:rPr lang="es"/>
              <a:t>métrica</a:t>
            </a:r>
            <a:r>
              <a:rPr lang="es"/>
              <a:t> F1.</a:t>
            </a:r>
            <a:br>
              <a:rPr lang="es"/>
            </a:br>
            <a:r>
              <a:rPr lang="es"/>
              <a:t>El mejor resultado fue obtenido fue utilizando el modelo Gradient Boost - GBM con hiperparametros tuneados y la agrupación </a:t>
            </a:r>
            <a:r>
              <a:rPr lang="es"/>
              <a:t>"Grupo PCA".</a:t>
            </a:r>
            <a:br>
              <a:rPr lang="es"/>
            </a:br>
            <a:r>
              <a:rPr b="1" lang="es"/>
              <a:t>El resultado obtenido es de 85,57% de F1.</a:t>
            </a:r>
            <a:endParaRPr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300" y="121726"/>
            <a:ext cx="1624724" cy="1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Objetivo</a:t>
            </a:r>
            <a:endParaRPr b="1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El dataset seleccionado para el análisis comprende un listado de pokemons y sus características principales.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El objetivo del proyecto será poder clasificar de una base de datos de pokemons, aquellos que son Legendarios.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Para lograr dicho cometido, la última columna del dataset contiene el dato que corresponde a si un pokemon es Legendario o no.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Con la información provista, se propone utilizar las características anteriormente comentadas, para lograr determinar si el pokémon analizado es Legendario o no.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3840650"/>
            <a:ext cx="1742401" cy="13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¿Que es un </a:t>
            </a:r>
            <a:r>
              <a:rPr b="1" lang="es"/>
              <a:t>pokémon</a:t>
            </a:r>
            <a:r>
              <a:rPr b="1" lang="es"/>
              <a:t>?</a:t>
            </a:r>
            <a:endParaRPr b="1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675" y="0"/>
            <a:ext cx="1266325" cy="13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677" y="3844695"/>
            <a:ext cx="1266325" cy="12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5279" y="2279951"/>
            <a:ext cx="1212221" cy="1298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La palabra Pokémon viene de la contracción de las palabras en inglés "Pocket Monster".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Los pokémon son criaturas ficticias y su creador es Satoshi Tajiri.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Podemos ver a los Pokémon como un híbrido resultante de la unión de varios animales.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Los pokémon tienen características que los definen, tales como el tipo principal (Fuego, Agua, Planta, etc) y en algunos casos, un tipo secundario (Venenoso, Volador, Normal, etc).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 su vez, los pokémon tienen características continuas, que definen su nivel de salud, velocidad, total (overall), ataque y defensa (Normal y Especial). 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También existen diferentes generaciones, relacionadas a los lanzamientos de los juegos.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Finalmente, existe un grupo de pokémon legendarios que son definidos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así en base al manga y juegos.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Fuente del Dataset &amp; Data Acquisition</a:t>
            </a:r>
            <a:endParaRPr b="1"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Para este proyecto se utilizará un dataset obtenido de la página Kaggle LINK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Para la obtención del dataset se buscaron aquellos que tengan como “target” clasificación binaria, y además, se encontrasen en sitios opensource (free to use). Los sitios consultados fueron: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Kaggle: https://www.kaggle.com/datasets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Google Research: https://datasetsearch.research.google.com/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Data.gov: https://www.data.gov/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tomó la decisión de utilizar el dataset de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Pokémon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debido a la variedad de 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tipos de datos que dispone el dataset y por afinidad con la temática.</a:t>
            </a: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Además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que el tamaño del dataset permite realizar todas analisis de forma “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rápida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” en comparación con dataset mas grandes.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375" y="2372600"/>
            <a:ext cx="1127624" cy="13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Descripción del DataFrame</a:t>
            </a:r>
            <a:endParaRPr b="1"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454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Utilizando las herramientas aprendidas para el </a:t>
            </a:r>
            <a:r>
              <a:rPr lang="es"/>
              <a:t>análisis exploratorio</a:t>
            </a:r>
            <a:r>
              <a:rPr lang="es"/>
              <a:t>, se pueden obtener reportes muy completos de la información.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Hay 800 pokemons.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puede visualizar que no todos los pokemons tienen un valor “Type 2” (Tipo 2).</a:t>
            </a:r>
            <a:br>
              <a:rPr lang="es"/>
            </a:br>
            <a:br>
              <a:rPr lang="es"/>
            </a:br>
            <a:r>
              <a:rPr lang="es"/>
              <a:t>Los campos HP, Attack, Defense, Sp. Atk, Sp. Def, Speed y Generation son valores </a:t>
            </a:r>
            <a:r>
              <a:rPr lang="es"/>
              <a:t>numéricos</a:t>
            </a:r>
            <a:r>
              <a:rPr lang="es"/>
              <a:t>.</a:t>
            </a:r>
            <a:br>
              <a:rPr lang="es"/>
            </a:br>
            <a:br>
              <a:rPr lang="es"/>
            </a:br>
            <a:r>
              <a:rPr lang="es"/>
              <a:t>La variable Target es un valor binario. 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482" y="1323800"/>
            <a:ext cx="2657317" cy="3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65316" y="0"/>
            <a:ext cx="1220475" cy="13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Data Wrangling</a:t>
            </a:r>
            <a:endParaRPr b="1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Type 2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Se decide reemplazar los valores null, por el carácter “-”.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Renombrado de columnas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Variable Target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: Se convirtió la variable de boolean (True/False) a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numérica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(1,0) y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categórica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(“Si/No”)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989350"/>
            <a:ext cx="1335151" cy="11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Análisis</a:t>
            </a:r>
            <a:r>
              <a:rPr b="1" lang="es"/>
              <a:t> Univariado</a:t>
            </a:r>
            <a:endParaRPr b="1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225" y="3895650"/>
            <a:ext cx="1134650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